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Light"/>
      <p:regular r:id="rId27"/>
      <p:bold r:id="rId28"/>
      <p:italic r:id="rId29"/>
      <p:boldItalic r:id="rId30"/>
    </p:embeddedFont>
    <p:embeddedFont>
      <p:font typeface="Montserrat ExtraBold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QWOXkl7r/+HFpJ3cTKNeBS1yZ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Light-bold.fntdata"/><Relationship Id="rId27" Type="http://schemas.openxmlformats.org/officeDocument/2006/relationships/font" Target="fonts/MontserratExtra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.fntdata"/><Relationship Id="rId30" Type="http://schemas.openxmlformats.org/officeDocument/2006/relationships/font" Target="fonts/MontserratExtraLight-boldItalic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04005329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e04005329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040053291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e04005329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04005329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e04005329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040053291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e040053291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0400532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e0400532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52d1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f252d1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4005329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e04005329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0400532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e0400532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f252d18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df252d18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03f186f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03f186f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04005329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e04005329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354150" y="1950100"/>
            <a:ext cx="64065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Spark ?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040053291_2_17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not </a:t>
            </a:r>
            <a:r>
              <a:rPr lang="en"/>
              <a:t>Apache Storm</a:t>
            </a:r>
            <a:r>
              <a:rPr lang="en"/>
              <a:t>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5" name="Google Shape;225;ge040053291_2_17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</a:t>
            </a:r>
            <a:r>
              <a:rPr lang="en"/>
              <a:t>uilt-in support for Zookeeper, Kafka, and ZeroMQ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hroughput of 10k records per second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Spark has a throughput of 100k records per second.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</a:t>
            </a:r>
            <a:r>
              <a:rPr lang="en"/>
              <a:t>ame code can be used in both batch and stream processing in Spark</a:t>
            </a:r>
            <a:r>
              <a:rPr lang="en"/>
              <a:t>.</a:t>
            </a:r>
            <a:endParaRPr/>
          </a:p>
        </p:txBody>
      </p:sp>
      <p:cxnSp>
        <p:nvCxnSpPr>
          <p:cNvPr id="226" name="Google Shape;226;ge040053291_2_1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040053291_2_28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not Apache Flink?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2" name="Google Shape;232;ge040053291_2_28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ontinuous stream processing rather than micro-batches as in Spark.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Memory management must be configured in Flink.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the major advantage for Spark</a:t>
            </a:r>
            <a:endParaRPr/>
          </a:p>
        </p:txBody>
      </p:sp>
      <p:cxnSp>
        <p:nvCxnSpPr>
          <p:cNvPr id="233" name="Google Shape;233;ge040053291_2_2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040053291_2_38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not Dask?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9" name="Google Shape;239;ge040053291_2_38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dvanced parallelism for analytics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ritten in Python and built on Pandas.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on both single and distributed clusters.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Offers parallel arrays, dataframes, machine learning, and custom algorithms.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Outperforms Spark in time series, random access, and other complex computations.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Drawbacks: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incorporated all of Pandas' functionalities.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 no wrapper for non-Python languages</a:t>
            </a:r>
            <a:endParaRPr/>
          </a:p>
        </p:txBody>
      </p:sp>
      <p:cxnSp>
        <p:nvCxnSpPr>
          <p:cNvPr id="240" name="Google Shape;240;ge040053291_2_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040053291_2_51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RDD in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6" name="Google Shape;246;ge040053291_2_51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Resilient Distributed Datasets.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Immutable collections of objects that are collected as a distributed dataset.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Robust.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if multiple machines fail?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tracks the RDD's lineage information.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will recompute the corrupted RDDs by using this lineage information.</a:t>
            </a:r>
            <a:endParaRPr/>
          </a:p>
        </p:txBody>
      </p:sp>
      <p:cxnSp>
        <p:nvCxnSpPr>
          <p:cNvPr id="247" name="Google Shape;247;ge040053291_2_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be86be214_0_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  <p:sp>
        <p:nvSpPr>
          <p:cNvPr id="253" name="Google Shape;253;gdbe86be214_0_61"/>
          <p:cNvSpPr txBox="1"/>
          <p:nvPr>
            <p:ph idx="1" type="body"/>
          </p:nvPr>
        </p:nvSpPr>
        <p:spPr>
          <a:xfrm>
            <a:off x="938500" y="1172075"/>
            <a:ext cx="49464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Primary </a:t>
            </a:r>
            <a:r>
              <a:rPr lang="en"/>
              <a:t>Advantages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framework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</a:t>
            </a:r>
            <a:r>
              <a:rPr lang="en"/>
              <a:t>omponents.</a:t>
            </a:r>
            <a:endParaRPr/>
          </a:p>
        </p:txBody>
      </p:sp>
      <p:cxnSp>
        <p:nvCxnSpPr>
          <p:cNvPr id="254" name="Google Shape;254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Spark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938500" y="1137950"/>
            <a:ext cx="52860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Assume you have joined recently as Engineering Manager.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CTO or VP or similar has presented you with a data design problem.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Business </a:t>
            </a:r>
            <a:r>
              <a:rPr lang="en"/>
              <a:t>Requirement</a:t>
            </a:r>
            <a:r>
              <a:rPr lang="en"/>
              <a:t>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coming to your system from multiple sources.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coming in both Static and Dynamic way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 a system which combines all these data inputs and prepares analytics over it.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040053291_0_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Spark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ge040053291_0_5"/>
          <p:cNvSpPr txBox="1"/>
          <p:nvPr>
            <p:ph idx="1" type="body"/>
          </p:nvPr>
        </p:nvSpPr>
        <p:spPr>
          <a:xfrm>
            <a:off x="938500" y="1137950"/>
            <a:ext cx="52860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PySpark is just a Python wrapper around Apache Spark.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Apache Spark itself is written in Scala programming language.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Why PySpark instead of Pandas, Hadoop, or Dask?</a:t>
            </a:r>
            <a:endParaRPr/>
          </a:p>
        </p:txBody>
      </p:sp>
      <p:cxnSp>
        <p:nvCxnSpPr>
          <p:cNvPr id="178" name="Google Shape;178;ge040053291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252d1848_0_5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Spark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gdf252d1848_0_5"/>
          <p:cNvSpPr txBox="1"/>
          <p:nvPr>
            <p:ph idx="1" type="body"/>
          </p:nvPr>
        </p:nvSpPr>
        <p:spPr>
          <a:xfrm>
            <a:off x="938500" y="1160700"/>
            <a:ext cx="5263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Since 2013, world has changed drastically in terms of computational standpoint.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 2013, common RAM sizes were 1 or 2 GB.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2013, common RAM sizes are 8 or 16 GB.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Companies started using more RAMs.</a:t>
            </a:r>
            <a:endParaRPr/>
          </a:p>
        </p:txBody>
      </p:sp>
      <p:cxnSp>
        <p:nvCxnSpPr>
          <p:cNvPr id="185" name="Google Shape;185;gdf252d184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40053291_0_20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that Innovation</a:t>
            </a:r>
            <a:r>
              <a:rPr lang="en"/>
              <a:t>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ge040053291_0_20"/>
          <p:cNvSpPr txBox="1"/>
          <p:nvPr>
            <p:ph idx="1" type="body"/>
          </p:nvPr>
        </p:nvSpPr>
        <p:spPr>
          <a:xfrm>
            <a:off x="938500" y="1160700"/>
            <a:ext cx="5263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company has a distributed environment of 1000 computers and each with 16 GB of RAM</a:t>
            </a:r>
            <a:r>
              <a:rPr lang="en"/>
              <a:t>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</a:t>
            </a:r>
            <a:r>
              <a:rPr lang="en"/>
              <a:t>otal amount of RAM distributed is approximately 16 TB.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is much faster than disks.</a:t>
            </a:r>
            <a:endParaRPr/>
          </a:p>
        </p:txBody>
      </p:sp>
      <p:cxnSp>
        <p:nvCxnSpPr>
          <p:cNvPr id="192" name="Google Shape;192;ge040053291_0_2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4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040053291_0_30"/>
          <p:cNvSpPr txBox="1"/>
          <p:nvPr>
            <p:ph idx="1" type="subTitle"/>
          </p:nvPr>
        </p:nvSpPr>
        <p:spPr>
          <a:xfrm>
            <a:off x="2481900" y="2734800"/>
            <a:ext cx="41802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—Spark Designers</a:t>
            </a:r>
            <a:endParaRPr/>
          </a:p>
        </p:txBody>
      </p:sp>
      <p:sp>
        <p:nvSpPr>
          <p:cNvPr id="198" name="Google Shape;198;ge040053291_0_30"/>
          <p:cNvSpPr txBox="1"/>
          <p:nvPr>
            <p:ph type="ctrTitle"/>
          </p:nvPr>
        </p:nvSpPr>
        <p:spPr>
          <a:xfrm>
            <a:off x="1850525" y="1157925"/>
            <a:ext cx="54429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“</a:t>
            </a:r>
            <a:r>
              <a:rPr lang="en"/>
              <a:t>Why don’t we store and process everything in RAMs itself?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f252d1848_0_15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Apache Spark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4" name="Google Shape;204;gdf252d1848_0_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  <p:pic>
        <p:nvPicPr>
          <p:cNvPr id="205" name="Google Shape;205;gdf252d184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072175"/>
            <a:ext cx="6384998" cy="36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03f186f9c_0_16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File systems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ge03f186f9c_0_16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Spark can also make use of the HDFS file system.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Spark will also support a variety of other distributed file systems.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HBase,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Cassandra, and others.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HDFS is the most widely used, and Spark works extremely well with 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spark, fault tolerance is done in memory (RAM)</a:t>
            </a:r>
            <a:endParaRPr/>
          </a:p>
        </p:txBody>
      </p:sp>
      <p:cxnSp>
        <p:nvCxnSpPr>
          <p:cNvPr id="212" name="Google Shape;212;ge03f186f9c_0_1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040053291_2_6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not pandas?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ge040053291_2_6"/>
          <p:cNvSpPr txBox="1"/>
          <p:nvPr>
            <p:ph idx="1" type="body"/>
          </p:nvPr>
        </p:nvSpPr>
        <p:spPr>
          <a:xfrm>
            <a:off x="938500" y="1149325"/>
            <a:ext cx="52980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apable of handling tabular data with millions of records.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much more functionality and features than Spark.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of the most effective options for EDA.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Struggle in a distributed environment.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lacks the computing power.</a:t>
            </a:r>
            <a:endParaRPr/>
          </a:p>
        </p:txBody>
      </p:sp>
      <p:cxnSp>
        <p:nvCxnSpPr>
          <p:cNvPr id="219" name="Google Shape;219;ge040053291_2_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